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4" r:id="rId2"/>
    <p:sldId id="256" r:id="rId3"/>
    <p:sldId id="257" r:id="rId4"/>
    <p:sldId id="278" r:id="rId5"/>
    <p:sldId id="279" r:id="rId6"/>
    <p:sldId id="258" r:id="rId7"/>
    <p:sldId id="259" r:id="rId8"/>
    <p:sldId id="260" r:id="rId9"/>
    <p:sldId id="261" r:id="rId10"/>
    <p:sldId id="262" r:id="rId11"/>
    <p:sldId id="263" r:id="rId12"/>
    <p:sldId id="264" r:id="rId13"/>
    <p:sldId id="265" r:id="rId14"/>
    <p:sldId id="275" r:id="rId15"/>
    <p:sldId id="276" r:id="rId16"/>
    <p:sldId id="266" r:id="rId17"/>
    <p:sldId id="277" r:id="rId18"/>
    <p:sldId id="268" r:id="rId19"/>
    <p:sldId id="270" r:id="rId20"/>
    <p:sldId id="271" r:id="rId21"/>
    <p:sldId id="273"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4014" autoAdjust="0"/>
  </p:normalViewPr>
  <p:slideViewPr>
    <p:cSldViewPr>
      <p:cViewPr varScale="1">
        <p:scale>
          <a:sx n="61" d="100"/>
          <a:sy n="61" d="100"/>
        </p:scale>
        <p:origin x="-16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06/05/1442</a:t>
            </a:fld>
            <a:endParaRPr lang="ar-SA"/>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06/05/1442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06/05/1442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1B8ABB09-4A1D-463E-8065-109CC2B7EFAA}" type="datetimeFigureOut">
              <a:rPr lang="ar-SA" smtClean="0"/>
              <a:t>06/05/1442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06/05/1442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1B8ABB09-4A1D-463E-8065-109CC2B7EFAA}" type="datetimeFigureOut">
              <a:rPr lang="ar-SA" smtClean="0"/>
              <a:t>06/05/1442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65760" y="1600200"/>
            <a:ext cx="4041648" cy="45262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06/05/1442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06/05/1442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06/05/1442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06/05/1442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06/05/1442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B8ABB09-4A1D-463E-8065-109CC2B7EFAA}" type="datetimeFigureOut">
              <a:rPr lang="ar-SA" smtClean="0"/>
              <a:t>06/05/1442</a:t>
            </a:fld>
            <a:endParaRPr lang="ar-S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S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34F065-1154-456A-91E3-76DE8E75E17B}" type="slidenum">
              <a:rPr lang="ar-SA" smtClean="0"/>
              <a:t>‹#›</a:t>
            </a:fld>
            <a:endParaRPr lang="ar-S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Meat </a:t>
            </a:r>
            <a:r>
              <a:rPr lang="en-US" dirty="0" err="1" smtClean="0"/>
              <a:t>hygine</a:t>
            </a:r>
            <a:r>
              <a:rPr lang="en-US" dirty="0" smtClean="0"/>
              <a:t>- practical</a:t>
            </a:r>
            <a:endParaRPr lang="ar-IQ" dirty="0"/>
          </a:p>
        </p:txBody>
      </p:sp>
      <p:sp>
        <p:nvSpPr>
          <p:cNvPr id="3" name="عنوان فرعي 2"/>
          <p:cNvSpPr>
            <a:spLocks noGrp="1"/>
          </p:cNvSpPr>
          <p:nvPr>
            <p:ph type="subTitle" idx="1"/>
          </p:nvPr>
        </p:nvSpPr>
        <p:spPr/>
        <p:txBody>
          <a:bodyPr/>
          <a:lstStyle/>
          <a:p>
            <a:r>
              <a:rPr lang="en-US" dirty="0" smtClean="0"/>
              <a:t>Dr. </a:t>
            </a:r>
            <a:r>
              <a:rPr lang="en-US" dirty="0" err="1" smtClean="0"/>
              <a:t>measem</a:t>
            </a:r>
            <a:r>
              <a:rPr lang="en-US" dirty="0" smtClean="0"/>
              <a:t> </a:t>
            </a:r>
            <a:r>
              <a:rPr lang="en-US" dirty="0" err="1" smtClean="0"/>
              <a:t>hassan</a:t>
            </a:r>
            <a:r>
              <a:rPr lang="en-US" dirty="0" smtClean="0"/>
              <a:t> </a:t>
            </a:r>
            <a:r>
              <a:rPr lang="en-US" dirty="0" err="1" smtClean="0"/>
              <a:t>ali</a:t>
            </a:r>
            <a:endParaRPr lang="ar-IQ" dirty="0"/>
          </a:p>
        </p:txBody>
      </p:sp>
    </p:spTree>
    <p:extLst>
      <p:ext uri="{BB962C8B-B14F-4D97-AF65-F5344CB8AC3E}">
        <p14:creationId xmlns:p14="http://schemas.microsoft.com/office/powerpoint/2010/main" val="28577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2800" b="1" dirty="0">
                <a:solidFill>
                  <a:srgbClr val="000000"/>
                </a:solidFill>
                <a:latin typeface="Times New Roman"/>
              </a:rPr>
              <a:t>3.</a:t>
            </a:r>
            <a:r>
              <a:rPr lang="en-US" sz="2800" b="1" dirty="0" smtClean="0">
                <a:solidFill>
                  <a:srgbClr val="000000"/>
                </a:solidFill>
                <a:latin typeface="Times New Roman"/>
              </a:rPr>
              <a:t>Other </a:t>
            </a:r>
            <a:r>
              <a:rPr lang="en-US" sz="2800" b="1" dirty="0">
                <a:solidFill>
                  <a:srgbClr val="000000"/>
                </a:solidFill>
                <a:latin typeface="Times New Roman"/>
              </a:rPr>
              <a:t>stunning and slaughter </a:t>
            </a:r>
            <a:r>
              <a:rPr lang="en-US" sz="2800" b="1" dirty="0" smtClean="0">
                <a:solidFill>
                  <a:srgbClr val="000000"/>
                </a:solidFill>
                <a:latin typeface="Times New Roman"/>
              </a:rPr>
              <a:t>methods</a:t>
            </a:r>
            <a:r>
              <a:rPr lang="en-US" sz="2800" dirty="0">
                <a:solidFill>
                  <a:srgbClr val="000000"/>
                </a:solidFill>
                <a:latin typeface="Times New Roman"/>
              </a:rPr>
              <a:t/>
            </a:r>
            <a:br>
              <a:rPr lang="en-US" sz="2800" dirty="0">
                <a:solidFill>
                  <a:srgbClr val="000000"/>
                </a:solidFill>
                <a:latin typeface="Times New Roman"/>
              </a:rPr>
            </a:br>
            <a:endParaRPr lang="ar-IQ" sz="2800" dirty="0"/>
          </a:p>
        </p:txBody>
      </p:sp>
      <p:sp>
        <p:nvSpPr>
          <p:cNvPr id="3" name="عنصر نائب للمحتوى 2"/>
          <p:cNvSpPr>
            <a:spLocks noGrp="1"/>
          </p:cNvSpPr>
          <p:nvPr>
            <p:ph idx="1"/>
          </p:nvPr>
        </p:nvSpPr>
        <p:spPr>
          <a:xfrm>
            <a:off x="457200" y="908720"/>
            <a:ext cx="8229600" cy="5217443"/>
          </a:xfrm>
        </p:spPr>
        <p:txBody>
          <a:bodyPr>
            <a:normAutofit/>
          </a:bodyPr>
          <a:lstStyle/>
          <a:p>
            <a:pPr marL="0" indent="0" algn="l">
              <a:buNone/>
            </a:pPr>
            <a:endParaRPr lang="ar-IQ" sz="3600" dirty="0">
              <a:solidFill>
                <a:srgbClr val="000000"/>
              </a:solidFill>
              <a:latin typeface="Times New Roman"/>
            </a:endParaRPr>
          </a:p>
          <a:p>
            <a:pPr marR="0" algn="just" rtl="0"/>
            <a:r>
              <a:rPr lang="en-US" b="1" i="1" dirty="0" smtClean="0">
                <a:solidFill>
                  <a:srgbClr val="000000"/>
                </a:solidFill>
                <a:latin typeface="Times New Roman"/>
              </a:rPr>
              <a:t>Carbon </a:t>
            </a:r>
            <a:r>
              <a:rPr lang="en-US" b="1" i="1" dirty="0">
                <a:solidFill>
                  <a:srgbClr val="000000"/>
                </a:solidFill>
                <a:latin typeface="Times New Roman"/>
              </a:rPr>
              <a:t>dioxide </a:t>
            </a:r>
            <a:endParaRPr lang="en-US" dirty="0">
              <a:solidFill>
                <a:srgbClr val="000000"/>
              </a:solidFill>
              <a:latin typeface="Times New Roman"/>
            </a:endParaRPr>
          </a:p>
          <a:p>
            <a:pPr marR="0" algn="just" rtl="0"/>
            <a:r>
              <a:rPr lang="en-US" dirty="0">
                <a:solidFill>
                  <a:srgbClr val="000000"/>
                </a:solidFill>
                <a:latin typeface="Times New Roman"/>
              </a:rPr>
              <a:t>Because conventional electrical stunning methods can have adverse effects on carcass and meat quality gas stunning methods have been introduced and used in the last 3 decades. Carbon dioxide, the principle agent, and inert gases such as argon and nitrogen can be used and pigs and poultry are the chosen species. Although cattle and sheep are not suitable for gas stunning due to size and presence of wool some recent trials in sheep have been carried </a:t>
            </a:r>
            <a:r>
              <a:rPr lang="en-US" dirty="0" smtClean="0">
                <a:solidFill>
                  <a:srgbClr val="000000"/>
                </a:solidFill>
                <a:latin typeface="Times New Roman"/>
              </a:rPr>
              <a:t> in Spain successfully. </a:t>
            </a:r>
            <a:endParaRPr lang="en-US" dirty="0">
              <a:solidFill>
                <a:srgbClr val="000000"/>
              </a:solidFill>
              <a:latin typeface="Times New Roman"/>
            </a:endParaRPr>
          </a:p>
          <a:p>
            <a:endParaRPr lang="ar-IQ" dirty="0"/>
          </a:p>
        </p:txBody>
      </p:sp>
    </p:spTree>
    <p:extLst>
      <p:ext uri="{BB962C8B-B14F-4D97-AF65-F5344CB8AC3E}">
        <p14:creationId xmlns:p14="http://schemas.microsoft.com/office/powerpoint/2010/main" val="1476871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8229600" cy="1512168"/>
          </a:xfrm>
        </p:spPr>
        <p:txBody>
          <a:bodyPr>
            <a:normAutofit/>
          </a:bodyPr>
          <a:lstStyle/>
          <a:p>
            <a:pPr algn="l" rtl="0"/>
            <a:r>
              <a:rPr lang="en-US" sz="2800" b="1" i="1" dirty="0">
                <a:solidFill>
                  <a:srgbClr val="000000"/>
                </a:solidFill>
                <a:latin typeface="Times New Roman"/>
              </a:rPr>
              <a:t>Water jet and air pressure </a:t>
            </a:r>
            <a:endParaRPr lang="ar-IQ" sz="2800" dirty="0"/>
          </a:p>
        </p:txBody>
      </p:sp>
      <p:sp>
        <p:nvSpPr>
          <p:cNvPr id="3" name="عنصر نائب للمحتوى 2"/>
          <p:cNvSpPr>
            <a:spLocks noGrp="1"/>
          </p:cNvSpPr>
          <p:nvPr>
            <p:ph idx="1"/>
          </p:nvPr>
        </p:nvSpPr>
        <p:spPr/>
        <p:txBody>
          <a:bodyPr>
            <a:normAutofit/>
          </a:bodyPr>
          <a:lstStyle/>
          <a:p>
            <a:pPr algn="l"/>
            <a:endParaRPr lang="ar-IQ" sz="3600" dirty="0">
              <a:solidFill>
                <a:srgbClr val="000000"/>
              </a:solidFill>
              <a:latin typeface="Times New Roman"/>
            </a:endParaRPr>
          </a:p>
          <a:p>
            <a:pPr marR="0" algn="just" rtl="0"/>
            <a:r>
              <a:rPr lang="en-US" dirty="0" smtClean="0">
                <a:solidFill>
                  <a:srgbClr val="000000"/>
                </a:solidFill>
                <a:latin typeface="Times New Roman"/>
              </a:rPr>
              <a:t>High </a:t>
            </a:r>
            <a:r>
              <a:rPr lang="en-US" dirty="0">
                <a:solidFill>
                  <a:srgbClr val="000000"/>
                </a:solidFill>
                <a:latin typeface="Times New Roman"/>
              </a:rPr>
              <a:t>water jets developed for cutting and drilling in solid materials are available for use as stunners. Experiments to explore the suitability of water jets for stunning and killing purposes were conducted under laboratory conditions using post mortem materials (e.g. pig heads) and also on live slaughter </a:t>
            </a:r>
            <a:r>
              <a:rPr lang="en-US" dirty="0" smtClean="0">
                <a:solidFill>
                  <a:srgbClr val="000000"/>
                </a:solidFill>
                <a:latin typeface="Times New Roman"/>
              </a:rPr>
              <a:t>pigs.  Immediate </a:t>
            </a:r>
            <a:r>
              <a:rPr lang="en-US" dirty="0">
                <a:solidFill>
                  <a:srgbClr val="000000"/>
                </a:solidFill>
                <a:latin typeface="Times New Roman"/>
              </a:rPr>
              <a:t>unconsciousness as determined by EEG, was initiated by a rapid penetration of the skin and skull. In these studies destruction of the brain occurred within 0.2 to 0.4 s. </a:t>
            </a:r>
            <a:r>
              <a:rPr lang="en-US" dirty="0" smtClean="0">
                <a:solidFill>
                  <a:srgbClr val="000000"/>
                </a:solidFill>
                <a:latin typeface="Times New Roman"/>
              </a:rPr>
              <a:t> </a:t>
            </a:r>
            <a:endParaRPr lang="en-US" dirty="0">
              <a:solidFill>
                <a:srgbClr val="000000"/>
              </a:solidFill>
              <a:latin typeface="Times New Roman"/>
            </a:endParaRPr>
          </a:p>
          <a:p>
            <a:endParaRPr lang="ar-IQ" dirty="0"/>
          </a:p>
        </p:txBody>
      </p:sp>
    </p:spTree>
    <p:extLst>
      <p:ext uri="{BB962C8B-B14F-4D97-AF65-F5344CB8AC3E}">
        <p14:creationId xmlns:p14="http://schemas.microsoft.com/office/powerpoint/2010/main" val="198467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Other slaughter method</a:t>
            </a:r>
            <a:endParaRPr lang="ar-IQ" dirty="0"/>
          </a:p>
        </p:txBody>
      </p:sp>
      <p:sp>
        <p:nvSpPr>
          <p:cNvPr id="3" name="عنصر نائب للمحتوى 2"/>
          <p:cNvSpPr>
            <a:spLocks noGrp="1"/>
          </p:cNvSpPr>
          <p:nvPr>
            <p:ph idx="1"/>
          </p:nvPr>
        </p:nvSpPr>
        <p:spPr/>
        <p:txBody>
          <a:bodyPr>
            <a:normAutofit fontScale="85000" lnSpcReduction="20000"/>
          </a:bodyPr>
          <a:lstStyle/>
          <a:p>
            <a:pPr algn="l"/>
            <a:endParaRPr lang="ar-IQ" sz="3600" dirty="0">
              <a:solidFill>
                <a:srgbClr val="000000"/>
              </a:solidFill>
              <a:latin typeface="Times New Roman"/>
            </a:endParaRPr>
          </a:p>
          <a:p>
            <a:pPr marR="0" algn="just" rtl="0"/>
            <a:r>
              <a:rPr lang="en-US" sz="3300" i="1" dirty="0">
                <a:solidFill>
                  <a:srgbClr val="000000"/>
                </a:solidFill>
                <a:latin typeface="Times New Roman"/>
              </a:rPr>
              <a:t>Neck dislocation and neck cutting </a:t>
            </a:r>
            <a:endParaRPr lang="en-US" sz="3300" dirty="0">
              <a:solidFill>
                <a:srgbClr val="000000"/>
              </a:solidFill>
              <a:latin typeface="Times New Roman"/>
            </a:endParaRPr>
          </a:p>
          <a:p>
            <a:pPr algn="r" rtl="0"/>
            <a:endParaRPr lang="ar-IQ" sz="3300" dirty="0">
              <a:solidFill>
                <a:srgbClr val="000000"/>
              </a:solidFill>
              <a:latin typeface="Times New Roman"/>
            </a:endParaRPr>
          </a:p>
          <a:p>
            <a:pPr marR="0" algn="just" rtl="0"/>
            <a:r>
              <a:rPr lang="en-US" sz="3300" i="1" dirty="0">
                <a:solidFill>
                  <a:srgbClr val="000000"/>
                </a:solidFill>
                <a:latin typeface="Times New Roman"/>
              </a:rPr>
              <a:t>Heating </a:t>
            </a:r>
            <a:endParaRPr lang="en-US" sz="3300" dirty="0">
              <a:solidFill>
                <a:srgbClr val="000000"/>
              </a:solidFill>
              <a:latin typeface="Times New Roman"/>
            </a:endParaRPr>
          </a:p>
          <a:p>
            <a:pPr algn="r" rtl="0"/>
            <a:endParaRPr lang="ar-IQ" sz="3300" dirty="0">
              <a:solidFill>
                <a:srgbClr val="000000"/>
              </a:solidFill>
              <a:latin typeface="Times New Roman"/>
            </a:endParaRPr>
          </a:p>
          <a:p>
            <a:pPr marR="0" algn="just" rtl="0"/>
            <a:r>
              <a:rPr lang="en-US" sz="3300" i="1" dirty="0">
                <a:solidFill>
                  <a:srgbClr val="000000"/>
                </a:solidFill>
                <a:latin typeface="Times New Roman"/>
              </a:rPr>
              <a:t>Cooling down </a:t>
            </a:r>
            <a:endParaRPr lang="en-US" sz="3300" dirty="0">
              <a:solidFill>
                <a:srgbClr val="000000"/>
              </a:solidFill>
              <a:latin typeface="Times New Roman"/>
            </a:endParaRPr>
          </a:p>
          <a:p>
            <a:pPr algn="r" rtl="0"/>
            <a:endParaRPr lang="ar-IQ" sz="3300" dirty="0">
              <a:solidFill>
                <a:srgbClr val="000000"/>
              </a:solidFill>
              <a:latin typeface="Times New Roman"/>
            </a:endParaRPr>
          </a:p>
          <a:p>
            <a:pPr marR="0" algn="just" rtl="0"/>
            <a:r>
              <a:rPr lang="en-US" sz="3300" i="1" dirty="0">
                <a:solidFill>
                  <a:srgbClr val="000000"/>
                </a:solidFill>
                <a:latin typeface="Times New Roman"/>
              </a:rPr>
              <a:t>Fragmentation </a:t>
            </a:r>
            <a:endParaRPr lang="en-US" sz="3300" dirty="0">
              <a:solidFill>
                <a:srgbClr val="000000"/>
              </a:solidFill>
              <a:latin typeface="Times New Roman"/>
            </a:endParaRPr>
          </a:p>
          <a:p>
            <a:pPr algn="r" rtl="0"/>
            <a:endParaRPr lang="ar-IQ" sz="3300" dirty="0">
              <a:solidFill>
                <a:srgbClr val="000000"/>
              </a:solidFill>
              <a:latin typeface="Times New Roman"/>
            </a:endParaRPr>
          </a:p>
          <a:p>
            <a:pPr marR="0" algn="just" rtl="0"/>
            <a:r>
              <a:rPr lang="en-US" sz="3300" i="1" dirty="0">
                <a:solidFill>
                  <a:srgbClr val="000000"/>
                </a:solidFill>
                <a:latin typeface="Times New Roman"/>
              </a:rPr>
              <a:t>Magnetic stimulation </a:t>
            </a:r>
            <a:endParaRPr lang="en-US" sz="3300" dirty="0">
              <a:solidFill>
                <a:srgbClr val="000000"/>
              </a:solidFill>
              <a:latin typeface="Times New Roman"/>
            </a:endParaRPr>
          </a:p>
          <a:p>
            <a:pPr algn="l" rtl="0"/>
            <a:endParaRPr lang="ar-IQ" sz="3300" dirty="0"/>
          </a:p>
        </p:txBody>
      </p:sp>
    </p:spTree>
    <p:extLst>
      <p:ext uri="{BB962C8B-B14F-4D97-AF65-F5344CB8AC3E}">
        <p14:creationId xmlns:p14="http://schemas.microsoft.com/office/powerpoint/2010/main" val="201316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sz="4800" dirty="0">
                <a:solidFill>
                  <a:srgbClr val="000000"/>
                </a:solidFill>
                <a:latin typeface="Times New Roman"/>
              </a:rPr>
              <a:t/>
            </a:r>
            <a:br>
              <a:rPr lang="ar-IQ" sz="4800" dirty="0">
                <a:solidFill>
                  <a:srgbClr val="000000"/>
                </a:solidFill>
                <a:latin typeface="Times New Roman"/>
              </a:rPr>
            </a:br>
            <a:r>
              <a:rPr lang="en-US" sz="3100" b="1" dirty="0" smtClean="0">
                <a:solidFill>
                  <a:srgbClr val="000000"/>
                </a:solidFill>
                <a:latin typeface="Times New Roman"/>
              </a:rPr>
              <a:t>4.Halal </a:t>
            </a:r>
            <a:r>
              <a:rPr lang="en-US" sz="3100" b="1" dirty="0">
                <a:solidFill>
                  <a:srgbClr val="000000"/>
                </a:solidFill>
                <a:latin typeface="Times New Roman"/>
              </a:rPr>
              <a:t>slaughter </a:t>
            </a:r>
            <a:r>
              <a:rPr lang="en-US" dirty="0">
                <a:solidFill>
                  <a:srgbClr val="000000"/>
                </a:solidFill>
                <a:latin typeface="Times New Roman"/>
              </a:rPr>
              <a:t/>
            </a:r>
            <a:br>
              <a:rPr lang="en-US" dirty="0">
                <a:solidFill>
                  <a:srgbClr val="000000"/>
                </a:solidFill>
                <a:latin typeface="Times New Roman"/>
              </a:rPr>
            </a:br>
            <a:endParaRPr lang="ar-IQ" dirty="0"/>
          </a:p>
        </p:txBody>
      </p:sp>
      <p:sp>
        <p:nvSpPr>
          <p:cNvPr id="3" name="عنصر نائب للمحتوى 2"/>
          <p:cNvSpPr>
            <a:spLocks noGrp="1"/>
          </p:cNvSpPr>
          <p:nvPr>
            <p:ph idx="1"/>
          </p:nvPr>
        </p:nvSpPr>
        <p:spPr/>
        <p:txBody>
          <a:bodyPr>
            <a:normAutofit fontScale="92500"/>
          </a:bodyPr>
          <a:lstStyle/>
          <a:p>
            <a:pPr marL="0" indent="0" algn="l">
              <a:buNone/>
            </a:pPr>
            <a:endParaRPr lang="ar-IQ" sz="3600" dirty="0">
              <a:solidFill>
                <a:srgbClr val="000000"/>
              </a:solidFill>
              <a:latin typeface="Times New Roman"/>
            </a:endParaRPr>
          </a:p>
          <a:p>
            <a:pPr marR="0" algn="just" rtl="0"/>
            <a:r>
              <a:rPr lang="en-US" dirty="0" smtClean="0">
                <a:solidFill>
                  <a:srgbClr val="000000"/>
                </a:solidFill>
                <a:latin typeface="Times New Roman"/>
              </a:rPr>
              <a:t>   </a:t>
            </a:r>
            <a:r>
              <a:rPr lang="en-US" dirty="0">
                <a:solidFill>
                  <a:srgbClr val="000000"/>
                </a:solidFill>
                <a:latin typeface="Times New Roman"/>
              </a:rPr>
              <a:t>slaughter is carried out by severing the neck to achieve instant and copious exsanguination using a sharp knife. The usual type of incision is transverse severance of the vessels in the retrograde fashion following an initial stab incision in the neck. </a:t>
            </a:r>
          </a:p>
          <a:p>
            <a:pPr marR="0" algn="just" rtl="0"/>
            <a:r>
              <a:rPr lang="en-US" dirty="0">
                <a:solidFill>
                  <a:srgbClr val="000000"/>
                </a:solidFill>
                <a:latin typeface="Times New Roman"/>
              </a:rPr>
              <a:t>Muslims believe that they are required to ensure rapid and maximum blood loss and that this is crucially important during and after Halal slaughter, because consumption of blood is forbidden. Effective exsanguination however, has been a source of concern in that in some cases occlusions can impede bleed out rate and delay loss of consciousness </a:t>
            </a:r>
            <a:r>
              <a:rPr lang="en-US" dirty="0" smtClean="0">
                <a:solidFill>
                  <a:srgbClr val="000000"/>
                </a:solidFill>
                <a:latin typeface="Times New Roman"/>
              </a:rPr>
              <a:t> .Another </a:t>
            </a:r>
            <a:r>
              <a:rPr lang="en-US" dirty="0">
                <a:solidFill>
                  <a:srgbClr val="000000"/>
                </a:solidFill>
                <a:latin typeface="Times New Roman"/>
              </a:rPr>
              <a:t>claim was that stunning methods could impede blood loss during Halal slaughter. </a:t>
            </a:r>
            <a:r>
              <a:rPr lang="en-US" dirty="0" smtClean="0">
                <a:solidFill>
                  <a:srgbClr val="000000"/>
                </a:solidFill>
                <a:latin typeface="Times New Roman"/>
              </a:rPr>
              <a:t> </a:t>
            </a:r>
            <a:endParaRPr lang="ar-IQ" dirty="0"/>
          </a:p>
        </p:txBody>
      </p:sp>
    </p:spTree>
    <p:extLst>
      <p:ext uri="{BB962C8B-B14F-4D97-AF65-F5344CB8AC3E}">
        <p14:creationId xmlns:p14="http://schemas.microsoft.com/office/powerpoint/2010/main" val="115541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91480"/>
            <a:ext cx="8229600" cy="288032"/>
          </a:xfrm>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352928"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98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
            <a:ext cx="8280920" cy="624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37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R="0"/>
            <a:r>
              <a:rPr lang="en-US" sz="3100" b="1" dirty="0">
                <a:solidFill>
                  <a:srgbClr val="000000"/>
                </a:solidFill>
                <a:latin typeface="Times New Roman"/>
              </a:rPr>
              <a:t>Effects of religious slaughter on quality </a:t>
            </a:r>
            <a:r>
              <a:rPr lang="en-US" dirty="0">
                <a:solidFill>
                  <a:srgbClr val="000000"/>
                </a:solidFill>
                <a:latin typeface="Times New Roman"/>
              </a:rPr>
              <a:t/>
            </a:r>
            <a:br>
              <a:rPr lang="en-US" dirty="0">
                <a:solidFill>
                  <a:srgbClr val="000000"/>
                </a:solidFill>
                <a:latin typeface="Times New Roman"/>
              </a:rPr>
            </a:br>
            <a:r>
              <a:rPr lang="en-US" b="1" dirty="0" smtClean="0">
                <a:solidFill>
                  <a:srgbClr val="000000"/>
                </a:solidFill>
                <a:latin typeface="Times New Roman"/>
              </a:rPr>
              <a:t>  </a:t>
            </a:r>
            <a:endParaRPr lang="ar-IQ" dirty="0"/>
          </a:p>
        </p:txBody>
      </p:sp>
      <p:sp>
        <p:nvSpPr>
          <p:cNvPr id="3" name="عنصر نائب للمحتوى 2"/>
          <p:cNvSpPr>
            <a:spLocks noGrp="1"/>
          </p:cNvSpPr>
          <p:nvPr>
            <p:ph idx="1"/>
          </p:nvPr>
        </p:nvSpPr>
        <p:spPr/>
        <p:txBody>
          <a:bodyPr>
            <a:normAutofit fontScale="85000" lnSpcReduction="10000"/>
          </a:bodyPr>
          <a:lstStyle/>
          <a:p>
            <a:pPr algn="l" rtl="0"/>
            <a:r>
              <a:rPr lang="en-US" sz="2800" b="1" dirty="0">
                <a:solidFill>
                  <a:srgbClr val="000000"/>
                </a:solidFill>
                <a:latin typeface="Times New Roman"/>
              </a:rPr>
              <a:t>Carcass and meat </a:t>
            </a:r>
            <a:r>
              <a:rPr lang="en-US" sz="2800" b="1" dirty="0" smtClean="0">
                <a:solidFill>
                  <a:srgbClr val="000000"/>
                </a:solidFill>
                <a:latin typeface="Times New Roman"/>
              </a:rPr>
              <a:t>quality </a:t>
            </a:r>
          </a:p>
          <a:p>
            <a:pPr algn="just" rtl="0"/>
            <a:r>
              <a:rPr lang="en-US" sz="2800" dirty="0" smtClean="0">
                <a:solidFill>
                  <a:srgbClr val="000000"/>
                </a:solidFill>
                <a:latin typeface="Times New Roman"/>
              </a:rPr>
              <a:t>The </a:t>
            </a:r>
            <a:r>
              <a:rPr lang="en-US" sz="2800" dirty="0">
                <a:solidFill>
                  <a:srgbClr val="000000"/>
                </a:solidFill>
                <a:latin typeface="Times New Roman"/>
              </a:rPr>
              <a:t>main potential effects of stunning and slaughter on carcass and meat quality </a:t>
            </a:r>
            <a:r>
              <a:rPr lang="en-US" sz="2800" dirty="0" smtClean="0">
                <a:solidFill>
                  <a:srgbClr val="000000"/>
                </a:solidFill>
                <a:latin typeface="Times New Roman"/>
              </a:rPr>
              <a:t>. </a:t>
            </a:r>
            <a:r>
              <a:rPr lang="en-US" sz="2800" dirty="0">
                <a:solidFill>
                  <a:srgbClr val="000000"/>
                </a:solidFill>
                <a:latin typeface="Times New Roman"/>
              </a:rPr>
              <a:t>These are carcass defects such as </a:t>
            </a:r>
            <a:r>
              <a:rPr lang="en-US" sz="2800" dirty="0" err="1">
                <a:solidFill>
                  <a:srgbClr val="000000"/>
                </a:solidFill>
                <a:latin typeface="Times New Roman"/>
              </a:rPr>
              <a:t>haemorrhages</a:t>
            </a:r>
            <a:r>
              <a:rPr lang="en-US" sz="2800" dirty="0">
                <a:solidFill>
                  <a:srgbClr val="000000"/>
                </a:solidFill>
                <a:latin typeface="Times New Roman"/>
              </a:rPr>
              <a:t>, bruising, broken bones and more importantly rate and total bleed out, particularly in relation to religious slaughter without stunning. </a:t>
            </a:r>
            <a:r>
              <a:rPr lang="en-US" sz="2800" dirty="0" smtClean="0">
                <a:solidFill>
                  <a:srgbClr val="000000"/>
                </a:solidFill>
                <a:latin typeface="Times New Roman"/>
              </a:rPr>
              <a:t> </a:t>
            </a:r>
            <a:r>
              <a:rPr lang="en-US" sz="2800" dirty="0" err="1" smtClean="0">
                <a:solidFill>
                  <a:srgbClr val="000000"/>
                </a:solidFill>
                <a:latin typeface="Times New Roman"/>
              </a:rPr>
              <a:t>haemorrhages</a:t>
            </a:r>
            <a:r>
              <a:rPr lang="en-US" sz="2800" dirty="0" smtClean="0">
                <a:solidFill>
                  <a:srgbClr val="000000"/>
                </a:solidFill>
                <a:latin typeface="Times New Roman"/>
              </a:rPr>
              <a:t> </a:t>
            </a:r>
            <a:r>
              <a:rPr lang="en-US" sz="2800" dirty="0">
                <a:solidFill>
                  <a:srgbClr val="000000"/>
                </a:solidFill>
                <a:latin typeface="Times New Roman"/>
              </a:rPr>
              <a:t>can be related to inappropriate </a:t>
            </a:r>
            <a:r>
              <a:rPr lang="en-US" sz="2800" dirty="0" smtClean="0">
                <a:solidFill>
                  <a:srgbClr val="000000"/>
                </a:solidFill>
                <a:latin typeface="Times New Roman"/>
              </a:rPr>
              <a:t>pre slaughter </a:t>
            </a:r>
            <a:r>
              <a:rPr lang="en-US" sz="2800" dirty="0">
                <a:solidFill>
                  <a:srgbClr val="000000"/>
                </a:solidFill>
                <a:latin typeface="Times New Roman"/>
              </a:rPr>
              <a:t>handling, electrical stunning using high voltages with currents and sometimes due to possible nutritional or unknown factors such as blood splash in sheep. These defects and resultant downgrading can occur during slaughter with and without stunning. If electrical stunning is used before religious slaughter as long as sticking is done early enough, rising blood pressure may not be a problem </a:t>
            </a:r>
            <a:endParaRPr lang="en-US" sz="2800" b="1" dirty="0" smtClean="0">
              <a:solidFill>
                <a:srgbClr val="000000"/>
              </a:solidFill>
              <a:latin typeface="Times New Roman"/>
            </a:endParaRPr>
          </a:p>
          <a:p>
            <a:pPr algn="l" rtl="0"/>
            <a:endParaRPr lang="ar-IQ" sz="2800" dirty="0"/>
          </a:p>
        </p:txBody>
      </p:sp>
    </p:spTree>
    <p:extLst>
      <p:ext uri="{BB962C8B-B14F-4D97-AF65-F5344CB8AC3E}">
        <p14:creationId xmlns:p14="http://schemas.microsoft.com/office/powerpoint/2010/main" val="255173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7849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13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57200" y="-531440"/>
            <a:ext cx="8229600" cy="144016"/>
          </a:xfrm>
        </p:spPr>
        <p:txBody>
          <a:bodyPr>
            <a:normAutofit fontScale="90000"/>
          </a:bodyPr>
          <a:lstStyle/>
          <a:p>
            <a:endParaRPr lang="ar-IQ" dirty="0"/>
          </a:p>
        </p:txBody>
      </p:sp>
      <p:sp>
        <p:nvSpPr>
          <p:cNvPr id="3" name="عنصر نائب للمحتوى 2"/>
          <p:cNvSpPr>
            <a:spLocks noGrp="1"/>
          </p:cNvSpPr>
          <p:nvPr>
            <p:ph idx="1"/>
          </p:nvPr>
        </p:nvSpPr>
        <p:spPr>
          <a:xfrm>
            <a:off x="457200" y="188640"/>
            <a:ext cx="8229600" cy="6480720"/>
          </a:xfrm>
        </p:spPr>
        <p:txBody>
          <a:bodyPr>
            <a:normAutofit/>
          </a:bodyPr>
          <a:lstStyle/>
          <a:p>
            <a:pPr algn="l" rtl="0"/>
            <a:endParaRPr lang="en-US" dirty="0" smtClean="0">
              <a:solidFill>
                <a:srgbClr val="000000"/>
              </a:solidFill>
              <a:latin typeface="Times New Roman"/>
            </a:endParaRPr>
          </a:p>
          <a:p>
            <a:pPr algn="l" rtl="0"/>
            <a:endParaRPr lang="en-US" dirty="0">
              <a:solidFill>
                <a:srgbClr val="000000"/>
              </a:solidFill>
              <a:latin typeface="Times New Roman"/>
            </a:endParaRPr>
          </a:p>
          <a:p>
            <a:pPr algn="l" rtl="0"/>
            <a:r>
              <a:rPr lang="en-US" dirty="0" smtClean="0">
                <a:solidFill>
                  <a:srgbClr val="000000"/>
                </a:solidFill>
                <a:latin typeface="Times New Roman"/>
              </a:rPr>
              <a:t> effects </a:t>
            </a:r>
            <a:r>
              <a:rPr lang="en-US" dirty="0">
                <a:solidFill>
                  <a:srgbClr val="000000"/>
                </a:solidFill>
                <a:latin typeface="Times New Roman"/>
              </a:rPr>
              <a:t>of electrical stunning </a:t>
            </a:r>
            <a:r>
              <a:rPr lang="en-US" dirty="0" smtClean="0">
                <a:solidFill>
                  <a:srgbClr val="000000"/>
                </a:solidFill>
                <a:latin typeface="Times New Roman"/>
              </a:rPr>
              <a:t>and </a:t>
            </a:r>
            <a:r>
              <a:rPr lang="en-US" dirty="0">
                <a:solidFill>
                  <a:srgbClr val="000000"/>
                </a:solidFill>
                <a:latin typeface="Times New Roman"/>
              </a:rPr>
              <a:t>no stunning on meat </a:t>
            </a:r>
            <a:r>
              <a:rPr lang="en-US" dirty="0" smtClean="0">
                <a:solidFill>
                  <a:srgbClr val="000000"/>
                </a:solidFill>
                <a:latin typeface="Times New Roman"/>
              </a:rPr>
              <a:t>quality</a:t>
            </a:r>
          </a:p>
          <a:p>
            <a:pPr algn="l" rtl="0"/>
            <a:endParaRPr lang="en-US" dirty="0" smtClean="0">
              <a:solidFill>
                <a:srgbClr val="000000"/>
              </a:solidFill>
              <a:latin typeface="Times New Roman"/>
            </a:endParaRPr>
          </a:p>
          <a:p>
            <a:pPr algn="l" rtl="0"/>
            <a:r>
              <a:rPr lang="en-US" dirty="0" smtClean="0">
                <a:solidFill>
                  <a:srgbClr val="000000"/>
                </a:solidFill>
                <a:latin typeface="Times New Roman"/>
              </a:rPr>
              <a:t> </a:t>
            </a:r>
            <a:r>
              <a:rPr lang="en-US" dirty="0">
                <a:solidFill>
                  <a:srgbClr val="000000"/>
                </a:solidFill>
                <a:latin typeface="Times New Roman"/>
              </a:rPr>
              <a:t>in lambs. They </a:t>
            </a:r>
            <a:r>
              <a:rPr lang="en-US" dirty="0" smtClean="0">
                <a:solidFill>
                  <a:srgbClr val="000000"/>
                </a:solidFill>
                <a:latin typeface="Times New Roman"/>
              </a:rPr>
              <a:t> are not  </a:t>
            </a:r>
            <a:r>
              <a:rPr lang="en-US" dirty="0">
                <a:solidFill>
                  <a:srgbClr val="000000"/>
                </a:solidFill>
                <a:latin typeface="Times New Roman"/>
              </a:rPr>
              <a:t>differences in </a:t>
            </a:r>
            <a:r>
              <a:rPr lang="en-US" dirty="0" err="1">
                <a:solidFill>
                  <a:srgbClr val="000000"/>
                </a:solidFill>
                <a:latin typeface="Times New Roman"/>
              </a:rPr>
              <a:t>colour</a:t>
            </a:r>
            <a:r>
              <a:rPr lang="en-US" dirty="0">
                <a:solidFill>
                  <a:srgbClr val="000000"/>
                </a:solidFill>
                <a:latin typeface="Times New Roman"/>
              </a:rPr>
              <a:t> </a:t>
            </a:r>
            <a:r>
              <a:rPr lang="en-US" dirty="0" smtClean="0">
                <a:solidFill>
                  <a:srgbClr val="000000"/>
                </a:solidFill>
                <a:latin typeface="Times New Roman"/>
              </a:rPr>
              <a:t> muscle </a:t>
            </a:r>
            <a:r>
              <a:rPr lang="en-US" dirty="0">
                <a:solidFill>
                  <a:srgbClr val="000000"/>
                </a:solidFill>
                <a:latin typeface="Times New Roman"/>
              </a:rPr>
              <a:t>ultimate pH (</a:t>
            </a:r>
            <a:r>
              <a:rPr lang="en-US" dirty="0" err="1">
                <a:solidFill>
                  <a:srgbClr val="000000"/>
                </a:solidFill>
                <a:latin typeface="Times New Roman"/>
              </a:rPr>
              <a:t>pHu</a:t>
            </a:r>
            <a:r>
              <a:rPr lang="en-US" dirty="0">
                <a:solidFill>
                  <a:srgbClr val="000000"/>
                </a:solidFill>
                <a:latin typeface="Times New Roman"/>
              </a:rPr>
              <a:t>), chilling losses and carcass weights after 45 min and </a:t>
            </a:r>
            <a:r>
              <a:rPr lang="en-US" dirty="0" smtClean="0">
                <a:solidFill>
                  <a:srgbClr val="000000"/>
                </a:solidFill>
                <a:latin typeface="Times New Roman"/>
              </a:rPr>
              <a:t>24hrs  . </a:t>
            </a:r>
          </a:p>
          <a:p>
            <a:pPr algn="l" rtl="0"/>
            <a:r>
              <a:rPr lang="en-US" dirty="0" smtClean="0">
                <a:solidFill>
                  <a:srgbClr val="000000"/>
                </a:solidFill>
                <a:latin typeface="Times New Roman"/>
              </a:rPr>
              <a:t>The </a:t>
            </a:r>
            <a:r>
              <a:rPr lang="en-US" dirty="0">
                <a:solidFill>
                  <a:srgbClr val="000000"/>
                </a:solidFill>
                <a:latin typeface="Times New Roman"/>
              </a:rPr>
              <a:t>only </a:t>
            </a:r>
            <a:r>
              <a:rPr lang="en-US" dirty="0" smtClean="0">
                <a:solidFill>
                  <a:srgbClr val="000000"/>
                </a:solidFill>
                <a:latin typeface="Times New Roman"/>
              </a:rPr>
              <a:t>effect was </a:t>
            </a:r>
            <a:r>
              <a:rPr lang="en-US" dirty="0">
                <a:solidFill>
                  <a:srgbClr val="000000"/>
                </a:solidFill>
                <a:latin typeface="Times New Roman"/>
              </a:rPr>
              <a:t>petechial </a:t>
            </a:r>
            <a:r>
              <a:rPr lang="en-US" dirty="0" err="1">
                <a:solidFill>
                  <a:srgbClr val="000000"/>
                </a:solidFill>
                <a:latin typeface="Times New Roman"/>
              </a:rPr>
              <a:t>haemorrhages</a:t>
            </a:r>
            <a:r>
              <a:rPr lang="en-US" dirty="0">
                <a:solidFill>
                  <a:srgbClr val="000000"/>
                </a:solidFill>
                <a:latin typeface="Times New Roman"/>
              </a:rPr>
              <a:t> in hearts caused by electrical stunning with 250 volts for 3 seconds. No carcasses with petechial </a:t>
            </a:r>
            <a:r>
              <a:rPr lang="en-US" dirty="0" err="1">
                <a:solidFill>
                  <a:srgbClr val="000000"/>
                </a:solidFill>
                <a:latin typeface="Times New Roman"/>
              </a:rPr>
              <a:t>haemorrhages</a:t>
            </a:r>
            <a:r>
              <a:rPr lang="en-US" dirty="0">
                <a:solidFill>
                  <a:srgbClr val="000000"/>
                </a:solidFill>
                <a:latin typeface="Times New Roman"/>
              </a:rPr>
              <a:t>, ecchymosis, </a:t>
            </a:r>
            <a:r>
              <a:rPr lang="en-US" dirty="0" err="1">
                <a:solidFill>
                  <a:srgbClr val="000000"/>
                </a:solidFill>
                <a:latin typeface="Times New Roman"/>
              </a:rPr>
              <a:t>haematomas</a:t>
            </a:r>
            <a:r>
              <a:rPr lang="en-US" dirty="0">
                <a:solidFill>
                  <a:srgbClr val="000000"/>
                </a:solidFill>
                <a:latin typeface="Times New Roman"/>
              </a:rPr>
              <a:t> or broken bones were </a:t>
            </a:r>
            <a:r>
              <a:rPr lang="en-US" dirty="0" smtClean="0">
                <a:solidFill>
                  <a:srgbClr val="000000"/>
                </a:solidFill>
                <a:latin typeface="Times New Roman"/>
              </a:rPr>
              <a:t>found.  </a:t>
            </a:r>
          </a:p>
          <a:p>
            <a:pPr algn="l" rtl="0"/>
            <a:r>
              <a:rPr lang="en-US" dirty="0" smtClean="0">
                <a:solidFill>
                  <a:srgbClr val="000000"/>
                </a:solidFill>
                <a:latin typeface="Times New Roman"/>
              </a:rPr>
              <a:t> </a:t>
            </a:r>
            <a:endParaRPr lang="ar-IQ" dirty="0"/>
          </a:p>
        </p:txBody>
      </p:sp>
    </p:spTree>
    <p:extLst>
      <p:ext uri="{BB962C8B-B14F-4D97-AF65-F5344CB8AC3E}">
        <p14:creationId xmlns:p14="http://schemas.microsoft.com/office/powerpoint/2010/main" val="382506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000000"/>
                </a:solidFill>
                <a:latin typeface="Times New Roman"/>
              </a:rPr>
              <a:t>Blood loss and retention </a:t>
            </a:r>
            <a:r>
              <a:rPr lang="en-US" dirty="0">
                <a:solidFill>
                  <a:srgbClr val="000000"/>
                </a:solidFill>
                <a:latin typeface="Times New Roman"/>
              </a:rPr>
              <a:t/>
            </a:r>
            <a:br>
              <a:rPr lang="en-US" dirty="0">
                <a:solidFill>
                  <a:srgbClr val="000000"/>
                </a:solidFill>
                <a:latin typeface="Times New Roman"/>
              </a:rPr>
            </a:br>
            <a:endParaRPr lang="ar-IQ" dirty="0"/>
          </a:p>
        </p:txBody>
      </p:sp>
      <p:sp>
        <p:nvSpPr>
          <p:cNvPr id="3" name="عنصر نائب للمحتوى 2"/>
          <p:cNvSpPr>
            <a:spLocks noGrp="1"/>
          </p:cNvSpPr>
          <p:nvPr>
            <p:ph idx="1"/>
          </p:nvPr>
        </p:nvSpPr>
        <p:spPr>
          <a:xfrm>
            <a:off x="457200" y="908720"/>
            <a:ext cx="8229600" cy="5544616"/>
          </a:xfrm>
        </p:spPr>
        <p:txBody>
          <a:bodyPr>
            <a:normAutofit fontScale="70000" lnSpcReduction="20000"/>
          </a:bodyPr>
          <a:lstStyle/>
          <a:p>
            <a:pPr marR="0" algn="just" rtl="0"/>
            <a:r>
              <a:rPr lang="en-US" sz="3400" dirty="0" smtClean="0">
                <a:solidFill>
                  <a:srgbClr val="000000"/>
                </a:solidFill>
                <a:latin typeface="Times New Roman"/>
              </a:rPr>
              <a:t>It </a:t>
            </a:r>
            <a:r>
              <a:rPr lang="en-US" sz="3400" dirty="0">
                <a:solidFill>
                  <a:srgbClr val="000000"/>
                </a:solidFill>
                <a:latin typeface="Times New Roman"/>
              </a:rPr>
              <a:t>is of utmost importance to expel as much blood as possible to meet religious requirements of Halal and </a:t>
            </a:r>
            <a:r>
              <a:rPr lang="en-US" sz="3400" dirty="0" err="1">
                <a:solidFill>
                  <a:srgbClr val="000000"/>
                </a:solidFill>
                <a:latin typeface="Times New Roman"/>
              </a:rPr>
              <a:t>Shechita</a:t>
            </a:r>
            <a:r>
              <a:rPr lang="en-US" sz="3400" dirty="0">
                <a:solidFill>
                  <a:srgbClr val="000000"/>
                </a:solidFill>
                <a:latin typeface="Times New Roman"/>
              </a:rPr>
              <a:t> slaughter. In addition to consumption of blood being forbidden, there are two beneficial reasons put </a:t>
            </a:r>
            <a:r>
              <a:rPr lang="en-US" sz="3400" dirty="0" smtClean="0">
                <a:solidFill>
                  <a:srgbClr val="000000"/>
                </a:solidFill>
                <a:latin typeface="Times New Roman"/>
              </a:rPr>
              <a:t>forward,</a:t>
            </a:r>
          </a:p>
          <a:p>
            <a:pPr marL="0" marR="0" indent="0" algn="just" rtl="0">
              <a:buNone/>
            </a:pPr>
            <a:r>
              <a:rPr lang="en-US" sz="3400" dirty="0" smtClean="0">
                <a:solidFill>
                  <a:srgbClr val="000000"/>
                </a:solidFill>
                <a:latin typeface="Times New Roman"/>
              </a:rPr>
              <a:t>1- </a:t>
            </a:r>
            <a:r>
              <a:rPr lang="en-US" sz="3400" dirty="0" smtClean="0">
                <a:solidFill>
                  <a:srgbClr val="000000"/>
                </a:solidFill>
                <a:latin typeface="Times New Roman"/>
              </a:rPr>
              <a:t>harmful </a:t>
            </a:r>
            <a:r>
              <a:rPr lang="en-US" sz="3400" dirty="0">
                <a:solidFill>
                  <a:srgbClr val="000000"/>
                </a:solidFill>
                <a:latin typeface="Times New Roman"/>
              </a:rPr>
              <a:t>blood constituents would be </a:t>
            </a:r>
            <a:r>
              <a:rPr lang="en-US" sz="3400" dirty="0" smtClean="0">
                <a:solidFill>
                  <a:srgbClr val="000000"/>
                </a:solidFill>
                <a:latin typeface="Times New Roman"/>
              </a:rPr>
              <a:t>excluded.</a:t>
            </a:r>
          </a:p>
          <a:p>
            <a:pPr marL="0" marR="0" indent="0" algn="just" rtl="0">
              <a:buNone/>
            </a:pPr>
            <a:r>
              <a:rPr lang="en-US" sz="3400" dirty="0" smtClean="0">
                <a:solidFill>
                  <a:srgbClr val="000000"/>
                </a:solidFill>
                <a:latin typeface="Times New Roman"/>
              </a:rPr>
              <a:t>2- </a:t>
            </a:r>
            <a:r>
              <a:rPr lang="en-US" sz="3400" dirty="0" smtClean="0">
                <a:solidFill>
                  <a:srgbClr val="000000"/>
                </a:solidFill>
                <a:latin typeface="Times New Roman"/>
              </a:rPr>
              <a:t>keeping </a:t>
            </a:r>
            <a:r>
              <a:rPr lang="en-US" sz="3400" dirty="0">
                <a:solidFill>
                  <a:srgbClr val="000000"/>
                </a:solidFill>
                <a:latin typeface="Times New Roman"/>
              </a:rPr>
              <a:t>quality of meat would </a:t>
            </a:r>
            <a:r>
              <a:rPr lang="en-US" sz="3400" dirty="0" smtClean="0">
                <a:solidFill>
                  <a:srgbClr val="000000"/>
                </a:solidFill>
                <a:latin typeface="Times New Roman"/>
              </a:rPr>
              <a:t>improve. </a:t>
            </a:r>
          </a:p>
          <a:p>
            <a:pPr marL="0" marR="0" indent="0" algn="just" rtl="0">
              <a:buNone/>
            </a:pPr>
            <a:r>
              <a:rPr lang="en-US" sz="3400" dirty="0" smtClean="0">
                <a:solidFill>
                  <a:srgbClr val="000000"/>
                </a:solidFill>
                <a:latin typeface="Times New Roman"/>
              </a:rPr>
              <a:t>3- The </a:t>
            </a:r>
            <a:r>
              <a:rPr lang="en-US" sz="3400" dirty="0">
                <a:solidFill>
                  <a:srgbClr val="000000"/>
                </a:solidFill>
                <a:latin typeface="Times New Roman"/>
              </a:rPr>
              <a:t>basis for better keeping of meat was that blood would provide a good medium for bacteria to grow. </a:t>
            </a:r>
            <a:endParaRPr lang="en-US" sz="3400" dirty="0" smtClean="0">
              <a:solidFill>
                <a:srgbClr val="000000"/>
              </a:solidFill>
              <a:latin typeface="Times New Roman"/>
            </a:endParaRPr>
          </a:p>
          <a:p>
            <a:pPr marL="0" marR="0" indent="0" algn="just" rtl="0">
              <a:buNone/>
            </a:pPr>
            <a:r>
              <a:rPr lang="en-US" sz="3400" dirty="0" smtClean="0">
                <a:solidFill>
                  <a:srgbClr val="000000"/>
                </a:solidFill>
                <a:latin typeface="Times New Roman"/>
              </a:rPr>
              <a:t>4- Another </a:t>
            </a:r>
            <a:r>
              <a:rPr lang="en-US" sz="3400" dirty="0">
                <a:solidFill>
                  <a:srgbClr val="000000"/>
                </a:solidFill>
                <a:latin typeface="Times New Roman"/>
              </a:rPr>
              <a:t>consideration is that if blood is left in vessels, after cutting, it could produce an unsightly appearance</a:t>
            </a:r>
            <a:r>
              <a:rPr lang="en-US" sz="3400" dirty="0" smtClean="0">
                <a:solidFill>
                  <a:srgbClr val="000000"/>
                </a:solidFill>
                <a:latin typeface="Times New Roman"/>
              </a:rPr>
              <a:t>.</a:t>
            </a:r>
          </a:p>
          <a:p>
            <a:pPr marL="0" marR="0" indent="0" algn="just" rtl="0">
              <a:buNone/>
            </a:pPr>
            <a:r>
              <a:rPr lang="en-US" sz="3400" dirty="0" smtClean="0">
                <a:solidFill>
                  <a:srgbClr val="000000"/>
                </a:solidFill>
                <a:latin typeface="Times New Roman"/>
              </a:rPr>
              <a:t>4- </a:t>
            </a:r>
            <a:r>
              <a:rPr lang="en-US" sz="3400" dirty="0">
                <a:solidFill>
                  <a:srgbClr val="000000"/>
                </a:solidFill>
                <a:latin typeface="Times New Roman"/>
              </a:rPr>
              <a:t>However, it has been shown that minced meat mixed with blood and inoculated with bacteria showed no more growth of included bacteria than meat that had no added blood </a:t>
            </a:r>
            <a:r>
              <a:rPr lang="en-US" sz="3400" dirty="0" smtClean="0">
                <a:solidFill>
                  <a:srgbClr val="000000"/>
                </a:solidFill>
                <a:latin typeface="Times New Roman"/>
              </a:rPr>
              <a:t>.</a:t>
            </a:r>
          </a:p>
          <a:p>
            <a:pPr marL="0" marR="0" indent="0" algn="just" rtl="0">
              <a:buNone/>
            </a:pPr>
            <a:r>
              <a:rPr lang="en-US" sz="3400" dirty="0" smtClean="0">
                <a:solidFill>
                  <a:srgbClr val="000000"/>
                </a:solidFill>
                <a:latin typeface="Times New Roman"/>
              </a:rPr>
              <a:t>5-  </a:t>
            </a:r>
            <a:r>
              <a:rPr lang="en-US" sz="3400" dirty="0">
                <a:solidFill>
                  <a:srgbClr val="000000"/>
                </a:solidFill>
                <a:latin typeface="Times New Roman"/>
              </a:rPr>
              <a:t>Nevertheless, although it is impossible to rid a carcass of its blood completely as there will be some retention of blood, efforts need to be </a:t>
            </a:r>
            <a:r>
              <a:rPr lang="en-US" sz="3400" dirty="0" smtClean="0">
                <a:solidFill>
                  <a:srgbClr val="000000"/>
                </a:solidFill>
                <a:latin typeface="Times New Roman"/>
              </a:rPr>
              <a:t>made</a:t>
            </a:r>
            <a:r>
              <a:rPr lang="en-US" dirty="0" smtClean="0">
                <a:solidFill>
                  <a:srgbClr val="000000"/>
                </a:solidFill>
                <a:latin typeface="Times New Roman"/>
              </a:rPr>
              <a:t>. </a:t>
            </a:r>
            <a:endParaRPr lang="ar-IQ" dirty="0"/>
          </a:p>
        </p:txBody>
      </p:sp>
    </p:spTree>
    <p:extLst>
      <p:ext uri="{BB962C8B-B14F-4D97-AF65-F5344CB8AC3E}">
        <p14:creationId xmlns:p14="http://schemas.microsoft.com/office/powerpoint/2010/main" val="87505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6632"/>
            <a:ext cx="7772400" cy="936104"/>
          </a:xfrm>
        </p:spPr>
        <p:txBody>
          <a:bodyPr/>
          <a:lstStyle/>
          <a:p>
            <a:r>
              <a:rPr lang="en-US" sz="3600" dirty="0" smtClean="0"/>
              <a:t>Slaughter methods</a:t>
            </a:r>
            <a:endParaRPr lang="ar-IQ" sz="3600" dirty="0"/>
          </a:p>
        </p:txBody>
      </p:sp>
      <p:sp>
        <p:nvSpPr>
          <p:cNvPr id="3" name="عنوان فرعي 2"/>
          <p:cNvSpPr>
            <a:spLocks noGrp="1"/>
          </p:cNvSpPr>
          <p:nvPr>
            <p:ph type="subTitle" idx="1"/>
          </p:nvPr>
        </p:nvSpPr>
        <p:spPr>
          <a:xfrm>
            <a:off x="395536" y="1772816"/>
            <a:ext cx="8208912" cy="4824536"/>
          </a:xfrm>
        </p:spPr>
        <p:txBody>
          <a:bodyPr>
            <a:normAutofit fontScale="92500" lnSpcReduction="10000"/>
          </a:bodyPr>
          <a:lstStyle/>
          <a:p>
            <a:pPr marL="514350" marR="0" indent="-514350" algn="just" rtl="0">
              <a:buAutoNum type="arabicPeriod"/>
            </a:pPr>
            <a:r>
              <a:rPr lang="en-US" b="1" dirty="0" smtClean="0">
                <a:solidFill>
                  <a:srgbClr val="000000"/>
                </a:solidFill>
                <a:latin typeface="Times New Roman"/>
              </a:rPr>
              <a:t>Electrical </a:t>
            </a:r>
            <a:r>
              <a:rPr lang="en-US" b="1" dirty="0">
                <a:solidFill>
                  <a:srgbClr val="000000"/>
                </a:solidFill>
                <a:latin typeface="Times New Roman"/>
              </a:rPr>
              <a:t>stunning </a:t>
            </a:r>
            <a:r>
              <a:rPr lang="en-US" dirty="0" smtClean="0">
                <a:solidFill>
                  <a:srgbClr val="000000"/>
                </a:solidFill>
                <a:latin typeface="Times New Roman"/>
              </a:rPr>
              <a:t>This </a:t>
            </a:r>
            <a:r>
              <a:rPr lang="en-US" dirty="0">
                <a:solidFill>
                  <a:srgbClr val="000000"/>
                </a:solidFill>
                <a:latin typeface="Times New Roman"/>
              </a:rPr>
              <a:t>is the most common stunning and slaughter application </a:t>
            </a:r>
            <a:r>
              <a:rPr lang="ar-IQ" dirty="0" smtClean="0">
                <a:solidFill>
                  <a:srgbClr val="000000"/>
                </a:solidFill>
                <a:latin typeface="Times New Roman"/>
              </a:rPr>
              <a:t> </a:t>
            </a:r>
            <a:r>
              <a:rPr lang="en-US" dirty="0" smtClean="0">
                <a:solidFill>
                  <a:srgbClr val="000000"/>
                </a:solidFill>
                <a:latin typeface="Times New Roman"/>
              </a:rPr>
              <a:t>It </a:t>
            </a:r>
            <a:r>
              <a:rPr lang="en-US" dirty="0">
                <a:solidFill>
                  <a:srgbClr val="000000"/>
                </a:solidFill>
                <a:latin typeface="Times New Roman"/>
              </a:rPr>
              <a:t>works by producing brain dysfunction and unconsciousness with or without subsequent killing by cardiac arrest so that bleed out (exsanguination) is carried </a:t>
            </a:r>
            <a:r>
              <a:rPr lang="en-US" dirty="0" smtClean="0">
                <a:solidFill>
                  <a:srgbClr val="000000"/>
                </a:solidFill>
                <a:latin typeface="Times New Roman"/>
              </a:rPr>
              <a:t>out consist of two type.</a:t>
            </a:r>
          </a:p>
          <a:p>
            <a:pPr marR="0" algn="just" rtl="0"/>
            <a:r>
              <a:rPr lang="en-US" dirty="0" smtClean="0">
                <a:solidFill>
                  <a:srgbClr val="000000"/>
                </a:solidFill>
                <a:latin typeface="Times New Roman"/>
              </a:rPr>
              <a:t>a. </a:t>
            </a:r>
            <a:r>
              <a:rPr lang="en-US" b="1" i="1" dirty="0">
                <a:solidFill>
                  <a:srgbClr val="000000"/>
                </a:solidFill>
                <a:latin typeface="Times New Roman"/>
              </a:rPr>
              <a:t>Head-only electrical stunning </a:t>
            </a:r>
            <a:endParaRPr lang="en-US" dirty="0">
              <a:solidFill>
                <a:srgbClr val="000000"/>
              </a:solidFill>
              <a:latin typeface="Times New Roman"/>
            </a:endParaRPr>
          </a:p>
          <a:p>
            <a:pPr marR="0" algn="just" rtl="0"/>
            <a:r>
              <a:rPr lang="en-US" dirty="0">
                <a:solidFill>
                  <a:srgbClr val="000000"/>
                </a:solidFill>
                <a:latin typeface="Times New Roman"/>
              </a:rPr>
              <a:t>Electrical currents, in sufficient quantities, applied on the head produce epilepsy (“grand mal” or seizure-like state), spreading across parts of the brain stimulating other cells. This effect, </a:t>
            </a:r>
            <a:r>
              <a:rPr lang="en-US" dirty="0" err="1">
                <a:solidFill>
                  <a:srgbClr val="000000"/>
                </a:solidFill>
                <a:latin typeface="Times New Roman"/>
              </a:rPr>
              <a:t>characterised</a:t>
            </a:r>
            <a:r>
              <a:rPr lang="en-US" dirty="0">
                <a:solidFill>
                  <a:srgbClr val="000000"/>
                </a:solidFill>
                <a:latin typeface="Times New Roman"/>
              </a:rPr>
              <a:t> by rapid and extreme </a:t>
            </a:r>
            <a:r>
              <a:rPr lang="en-US" dirty="0" err="1">
                <a:solidFill>
                  <a:srgbClr val="000000"/>
                </a:solidFill>
                <a:latin typeface="Times New Roman"/>
              </a:rPr>
              <a:t>depolarisation</a:t>
            </a:r>
            <a:r>
              <a:rPr lang="en-US" dirty="0">
                <a:solidFill>
                  <a:srgbClr val="000000"/>
                </a:solidFill>
                <a:latin typeface="Times New Roman"/>
              </a:rPr>
              <a:t> of the membrane potential and development of a </a:t>
            </a:r>
            <a:r>
              <a:rPr lang="en-US" dirty="0" err="1">
                <a:solidFill>
                  <a:srgbClr val="000000"/>
                </a:solidFill>
                <a:latin typeface="Times New Roman"/>
              </a:rPr>
              <a:t>synchronised</a:t>
            </a:r>
            <a:r>
              <a:rPr lang="en-US" dirty="0">
                <a:solidFill>
                  <a:srgbClr val="000000"/>
                </a:solidFill>
                <a:latin typeface="Times New Roman"/>
              </a:rPr>
              <a:t> electrical response, can be measured and observed on the recorded electroencephalogram (EEG) as small waves with high amplitude in the tonic phase (rigid), and low frequency in the </a:t>
            </a:r>
            <a:r>
              <a:rPr lang="en-US" dirty="0" err="1">
                <a:solidFill>
                  <a:srgbClr val="000000"/>
                </a:solidFill>
                <a:latin typeface="Times New Roman"/>
              </a:rPr>
              <a:t>clonic</a:t>
            </a:r>
            <a:r>
              <a:rPr lang="en-US" dirty="0">
                <a:solidFill>
                  <a:srgbClr val="000000"/>
                </a:solidFill>
                <a:latin typeface="Times New Roman"/>
              </a:rPr>
              <a:t> phase (high motor activity in muscles) resulting in depression of electrical activity in pigs, sheep and cattle </a:t>
            </a:r>
          </a:p>
          <a:p>
            <a:pPr marR="0" algn="just" rtl="0"/>
            <a:endParaRPr lang="ar-IQ" dirty="0"/>
          </a:p>
        </p:txBody>
      </p:sp>
    </p:spTree>
    <p:extLst>
      <p:ext uri="{BB962C8B-B14F-4D97-AF65-F5344CB8AC3E}">
        <p14:creationId xmlns:p14="http://schemas.microsoft.com/office/powerpoint/2010/main" val="563900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65191"/>
            <a:ext cx="8229600" cy="45719"/>
          </a:xfrm>
        </p:spPr>
        <p:txBody>
          <a:bodyPr/>
          <a:lstStyle/>
          <a:p>
            <a:endParaRPr lang="ar-IQ" dirty="0"/>
          </a:p>
        </p:txBody>
      </p:sp>
      <p:sp>
        <p:nvSpPr>
          <p:cNvPr id="3" name="عنصر نائب للمحتوى 2"/>
          <p:cNvSpPr>
            <a:spLocks noGrp="1"/>
          </p:cNvSpPr>
          <p:nvPr>
            <p:ph idx="1"/>
          </p:nvPr>
        </p:nvSpPr>
        <p:spPr>
          <a:xfrm>
            <a:off x="457200" y="476672"/>
            <a:ext cx="8229600" cy="5649491"/>
          </a:xfrm>
        </p:spPr>
        <p:txBody>
          <a:bodyPr>
            <a:normAutofit/>
          </a:bodyPr>
          <a:lstStyle/>
          <a:p>
            <a:pPr algn="l" rtl="0"/>
            <a:r>
              <a:rPr lang="en-US" dirty="0" smtClean="0">
                <a:solidFill>
                  <a:srgbClr val="000000"/>
                </a:solidFill>
                <a:latin typeface="Times New Roman"/>
              </a:rPr>
              <a:t> 6-  the stunning </a:t>
            </a:r>
            <a:r>
              <a:rPr lang="en-US" dirty="0">
                <a:solidFill>
                  <a:srgbClr val="000000"/>
                </a:solidFill>
                <a:latin typeface="Times New Roman"/>
              </a:rPr>
              <a:t>would adversely affect bleed out rate and total loss and that neck cutting without slaughter improved blood loss. </a:t>
            </a:r>
            <a:r>
              <a:rPr lang="en-US" dirty="0" smtClean="0">
                <a:solidFill>
                  <a:srgbClr val="000000"/>
                </a:solidFill>
                <a:latin typeface="Times New Roman"/>
              </a:rPr>
              <a:t> </a:t>
            </a:r>
          </a:p>
          <a:p>
            <a:pPr algn="l" rtl="0"/>
            <a:r>
              <a:rPr lang="en-US" dirty="0">
                <a:solidFill>
                  <a:srgbClr val="000000"/>
                </a:solidFill>
                <a:latin typeface="Times New Roman"/>
              </a:rPr>
              <a:t>7- measured blood </a:t>
            </a:r>
            <a:r>
              <a:rPr lang="en-US" dirty="0" err="1">
                <a:solidFill>
                  <a:srgbClr val="000000"/>
                </a:solidFill>
                <a:latin typeface="Times New Roman"/>
              </a:rPr>
              <a:t>haemoglobin</a:t>
            </a:r>
            <a:r>
              <a:rPr lang="en-US" dirty="0">
                <a:solidFill>
                  <a:srgbClr val="000000"/>
                </a:solidFill>
                <a:latin typeface="Times New Roman"/>
              </a:rPr>
              <a:t> content in different muscles as an indicator of bleed out </a:t>
            </a:r>
            <a:r>
              <a:rPr lang="en-US" dirty="0" smtClean="0">
                <a:solidFill>
                  <a:srgbClr val="000000"/>
                </a:solidFill>
                <a:latin typeface="Times New Roman"/>
              </a:rPr>
              <a:t>quality.</a:t>
            </a:r>
          </a:p>
          <a:p>
            <a:pPr algn="l" rtl="0"/>
            <a:r>
              <a:rPr lang="en-US" dirty="0">
                <a:solidFill>
                  <a:srgbClr val="000000"/>
                </a:solidFill>
                <a:latin typeface="Times New Roman"/>
              </a:rPr>
              <a:t>8- blood parameters, </a:t>
            </a:r>
            <a:r>
              <a:rPr lang="en-US" dirty="0" err="1">
                <a:solidFill>
                  <a:srgbClr val="000000"/>
                </a:solidFill>
                <a:latin typeface="Times New Roman"/>
              </a:rPr>
              <a:t>colour</a:t>
            </a:r>
            <a:r>
              <a:rPr lang="en-US" dirty="0">
                <a:solidFill>
                  <a:srgbClr val="000000"/>
                </a:solidFill>
                <a:latin typeface="Times New Roman"/>
              </a:rPr>
              <a:t> and pH were measured in different species slaughtered by </a:t>
            </a:r>
            <a:r>
              <a:rPr lang="en-US" dirty="0" err="1">
                <a:solidFill>
                  <a:srgbClr val="000000"/>
                </a:solidFill>
                <a:latin typeface="Times New Roman"/>
              </a:rPr>
              <a:t>Shechita</a:t>
            </a:r>
            <a:r>
              <a:rPr lang="en-US" dirty="0">
                <a:solidFill>
                  <a:srgbClr val="000000"/>
                </a:solidFill>
                <a:latin typeface="Times New Roman"/>
              </a:rPr>
              <a:t> or Halal or conventional methods showing no </a:t>
            </a:r>
            <a:r>
              <a:rPr lang="en-US" dirty="0" smtClean="0">
                <a:solidFill>
                  <a:srgbClr val="000000"/>
                </a:solidFill>
                <a:latin typeface="Times New Roman"/>
              </a:rPr>
              <a:t>difference.</a:t>
            </a:r>
          </a:p>
          <a:p>
            <a:pPr algn="l" rtl="0"/>
            <a:r>
              <a:rPr lang="en-US" dirty="0">
                <a:solidFill>
                  <a:srgbClr val="000000"/>
                </a:solidFill>
                <a:latin typeface="Times New Roman"/>
              </a:rPr>
              <a:t>9-sticking and blood loss could still be better after </a:t>
            </a:r>
            <a:r>
              <a:rPr lang="en-US" dirty="0" err="1" smtClean="0">
                <a:solidFill>
                  <a:srgbClr val="000000"/>
                </a:solidFill>
                <a:latin typeface="Times New Roman"/>
              </a:rPr>
              <a:t>Shechita</a:t>
            </a:r>
            <a:r>
              <a:rPr lang="en-US" dirty="0" smtClean="0">
                <a:solidFill>
                  <a:srgbClr val="000000"/>
                </a:solidFill>
                <a:latin typeface="Times New Roman"/>
              </a:rPr>
              <a:t>( halal </a:t>
            </a:r>
            <a:r>
              <a:rPr lang="en-US" dirty="0" err="1" smtClean="0">
                <a:solidFill>
                  <a:srgbClr val="000000"/>
                </a:solidFill>
                <a:latin typeface="Times New Roman"/>
              </a:rPr>
              <a:t>saulghter</a:t>
            </a:r>
            <a:r>
              <a:rPr lang="en-US" dirty="0" smtClean="0">
                <a:solidFill>
                  <a:srgbClr val="000000"/>
                </a:solidFill>
                <a:latin typeface="Times New Roman"/>
              </a:rPr>
              <a:t>) </a:t>
            </a:r>
            <a:r>
              <a:rPr lang="en-US" dirty="0">
                <a:solidFill>
                  <a:srgbClr val="000000"/>
                </a:solidFill>
                <a:latin typeface="Times New Roman"/>
              </a:rPr>
              <a:t>because of the very sharp knife used and efficacy of cut.  </a:t>
            </a:r>
            <a:endParaRPr lang="ar-IQ" dirty="0"/>
          </a:p>
        </p:txBody>
      </p:sp>
    </p:spTree>
    <p:extLst>
      <p:ext uri="{BB962C8B-B14F-4D97-AF65-F5344CB8AC3E}">
        <p14:creationId xmlns:p14="http://schemas.microsoft.com/office/powerpoint/2010/main" val="2997602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19472"/>
            <a:ext cx="8229600" cy="432048"/>
          </a:xfrm>
        </p:spPr>
        <p:txBody>
          <a:bodyPr>
            <a:normAutofit fontScale="90000"/>
          </a:bodyPr>
          <a:lstStyle/>
          <a:p>
            <a:endParaRPr lang="ar-IQ"/>
          </a:p>
        </p:txBody>
      </p:sp>
      <p:sp>
        <p:nvSpPr>
          <p:cNvPr id="3" name="عنصر نائب للمحتوى 2"/>
          <p:cNvSpPr>
            <a:spLocks noGrp="1"/>
          </p:cNvSpPr>
          <p:nvPr>
            <p:ph idx="1"/>
          </p:nvPr>
        </p:nvSpPr>
        <p:spPr/>
        <p:txBody>
          <a:bodyPr>
            <a:normAutofit/>
          </a:bodyPr>
          <a:lstStyle/>
          <a:p>
            <a:pPr marR="0" algn="ctr" rtl="0"/>
            <a:endParaRPr lang="en-US" dirty="0" smtClean="0">
              <a:solidFill>
                <a:srgbClr val="000000"/>
              </a:solidFill>
              <a:latin typeface="Times New Roman"/>
            </a:endParaRPr>
          </a:p>
          <a:p>
            <a:pPr marR="0" algn="ctr" rtl="0"/>
            <a:endParaRPr lang="en-US" dirty="0">
              <a:solidFill>
                <a:srgbClr val="000000"/>
              </a:solidFill>
              <a:latin typeface="Times New Roman"/>
            </a:endParaRPr>
          </a:p>
          <a:p>
            <a:pPr marR="0" algn="ctr" rtl="0"/>
            <a:endParaRPr lang="en-US" dirty="0" smtClean="0">
              <a:solidFill>
                <a:srgbClr val="000000"/>
              </a:solidFill>
              <a:latin typeface="Times New Roman"/>
            </a:endParaRPr>
          </a:p>
          <a:p>
            <a:pPr marL="0" marR="0" indent="0" algn="ctr" rtl="0">
              <a:buNone/>
            </a:pPr>
            <a:r>
              <a:rPr lang="en-US" dirty="0" smtClean="0">
                <a:solidFill>
                  <a:srgbClr val="000000"/>
                </a:solidFill>
                <a:latin typeface="Times New Roman"/>
              </a:rPr>
              <a:t> </a:t>
            </a:r>
            <a:r>
              <a:rPr lang="en-US" sz="4800" dirty="0" smtClean="0">
                <a:solidFill>
                  <a:srgbClr val="000000"/>
                </a:solidFill>
                <a:latin typeface="Times New Roman"/>
                <a:cs typeface="Simple Outline Pat" pitchFamily="2" charset="-78"/>
              </a:rPr>
              <a:t>thank you </a:t>
            </a:r>
          </a:p>
          <a:p>
            <a:pPr marR="0" algn="ctr" rtl="0"/>
            <a:endParaRPr lang="en-US" sz="4800" dirty="0">
              <a:solidFill>
                <a:srgbClr val="000000"/>
              </a:solidFill>
              <a:latin typeface="Times New Roman"/>
              <a:cs typeface="Simple Outline Pat" pitchFamily="2" charset="-78"/>
            </a:endParaRPr>
          </a:p>
          <a:p>
            <a:pPr marR="0" algn="ctr" rtl="0"/>
            <a:endParaRPr lang="ar-IQ" sz="4800" dirty="0">
              <a:cs typeface="Simple Outline Pat" pitchFamily="2" charset="-78"/>
            </a:endParaRPr>
          </a:p>
        </p:txBody>
      </p:sp>
    </p:spTree>
    <p:extLst>
      <p:ext uri="{BB962C8B-B14F-4D97-AF65-F5344CB8AC3E}">
        <p14:creationId xmlns:p14="http://schemas.microsoft.com/office/powerpoint/2010/main" val="3847288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57200" y="-1179512"/>
            <a:ext cx="8229600" cy="504056"/>
          </a:xfrm>
        </p:spPr>
        <p:txBody>
          <a:bodyPr>
            <a:normAutofit fontScale="90000"/>
          </a:bodyPr>
          <a:lstStyle/>
          <a:p>
            <a:endParaRPr lang="ar-IQ" dirty="0"/>
          </a:p>
        </p:txBody>
      </p:sp>
      <p:sp>
        <p:nvSpPr>
          <p:cNvPr id="3" name="عنصر نائب للمحتوى 2"/>
          <p:cNvSpPr>
            <a:spLocks noGrp="1"/>
          </p:cNvSpPr>
          <p:nvPr>
            <p:ph idx="1"/>
          </p:nvPr>
        </p:nvSpPr>
        <p:spPr>
          <a:xfrm>
            <a:off x="457200" y="476672"/>
            <a:ext cx="8229600" cy="5649491"/>
          </a:xfrm>
        </p:spPr>
        <p:txBody>
          <a:bodyPr>
            <a:normAutofit/>
          </a:bodyPr>
          <a:lstStyle/>
          <a:p>
            <a:pPr marR="0" algn="just" rtl="0"/>
            <a:r>
              <a:rPr lang="en-US" b="1" dirty="0" smtClean="0">
                <a:solidFill>
                  <a:schemeClr val="tx1"/>
                </a:solidFill>
              </a:rPr>
              <a:t>b</a:t>
            </a:r>
            <a:r>
              <a:rPr lang="en-US" dirty="0" smtClean="0"/>
              <a:t>. </a:t>
            </a:r>
            <a:r>
              <a:rPr lang="en-US" b="1" i="1" dirty="0">
                <a:solidFill>
                  <a:srgbClr val="000000"/>
                </a:solidFill>
                <a:latin typeface="Times New Roman"/>
              </a:rPr>
              <a:t>Head-to-back (cardiac arrest) electrical stunning </a:t>
            </a:r>
            <a:endParaRPr lang="en-US" dirty="0">
              <a:solidFill>
                <a:srgbClr val="000000"/>
              </a:solidFill>
              <a:latin typeface="Times New Roman"/>
            </a:endParaRPr>
          </a:p>
          <a:p>
            <a:pPr marR="0" algn="just" rtl="0"/>
            <a:r>
              <a:rPr lang="en-US" sz="2400" dirty="0">
                <a:solidFill>
                  <a:srgbClr val="000000"/>
                </a:solidFill>
                <a:latin typeface="Times New Roman"/>
              </a:rPr>
              <a:t>This method involves induction of an epileptic state in the brain with concomitant cardiac arrest by electrical currents applied in the chest. The idea behind this method is that animal welfare is maintained because any possible recovery is prevented as stopping the heart kills the </a:t>
            </a:r>
            <a:r>
              <a:rPr lang="en-US" sz="2400" dirty="0" smtClean="0">
                <a:solidFill>
                  <a:srgbClr val="000000"/>
                </a:solidFill>
                <a:latin typeface="Times New Roman"/>
              </a:rPr>
              <a:t>animal. </a:t>
            </a:r>
            <a:r>
              <a:rPr lang="en-US" sz="2400" dirty="0">
                <a:solidFill>
                  <a:srgbClr val="000000"/>
                </a:solidFill>
                <a:latin typeface="Times New Roman"/>
              </a:rPr>
              <a:t>Additionally, convulsions caused by epilepsy are greatly reduced making carcasses more manageable hence improving operator safety. </a:t>
            </a:r>
            <a:endParaRPr lang="ar-IQ" sz="2400" dirty="0"/>
          </a:p>
        </p:txBody>
      </p:sp>
    </p:spTree>
    <p:extLst>
      <p:ext uri="{BB962C8B-B14F-4D97-AF65-F5344CB8AC3E}">
        <p14:creationId xmlns:p14="http://schemas.microsoft.com/office/powerpoint/2010/main" val="211829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35496"/>
            <a:ext cx="8229600" cy="432048"/>
          </a:xfrm>
        </p:spPr>
        <p:txBody>
          <a:bodyPr/>
          <a:lstStyle/>
          <a:p>
            <a:endParaRPr lang="ar-IQ" dirty="0"/>
          </a:p>
        </p:txBody>
      </p:sp>
      <p:sp>
        <p:nvSpPr>
          <p:cNvPr id="3" name="عنصر نائب للمحتوى 2"/>
          <p:cNvSpPr>
            <a:spLocks noGrp="1"/>
          </p:cNvSpPr>
          <p:nvPr>
            <p:ph idx="1"/>
          </p:nvPr>
        </p:nvSpPr>
        <p:spPr>
          <a:xfrm>
            <a:off x="457200" y="116632"/>
            <a:ext cx="8229600" cy="6009531"/>
          </a:xfrm>
        </p:spPr>
        <p:txBody>
          <a:bodyPr/>
          <a:lstStyle/>
          <a:p>
            <a:pPr marL="0"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8640"/>
            <a:ext cx="360039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4346"/>
            <a:ext cx="4752528" cy="338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501008"/>
            <a:ext cx="36004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87" y="3501008"/>
            <a:ext cx="4805977"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33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457200" y="-747463"/>
            <a:ext cx="8229600" cy="144015"/>
          </a:xfrm>
        </p:spPr>
        <p:txBody>
          <a:bodyPr/>
          <a:lstStyle/>
          <a:p>
            <a:endParaRPr lang="ar-IQ" dirty="0"/>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352927"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14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76672"/>
            <a:ext cx="8229600" cy="1143000"/>
          </a:xfrm>
        </p:spPr>
        <p:txBody>
          <a:bodyPr>
            <a:normAutofit fontScale="90000"/>
          </a:bodyPr>
          <a:lstStyle/>
          <a:p>
            <a:pPr algn="l" rtl="0"/>
            <a:r>
              <a:rPr lang="en-US" sz="2800" b="1" dirty="0" smtClean="0">
                <a:solidFill>
                  <a:srgbClr val="000000"/>
                </a:solidFill>
                <a:latin typeface="Times New Roman"/>
              </a:rPr>
              <a:t>2.Captive </a:t>
            </a:r>
            <a:r>
              <a:rPr lang="en-US" sz="2800" b="1" dirty="0">
                <a:solidFill>
                  <a:srgbClr val="000000"/>
                </a:solidFill>
                <a:latin typeface="Times New Roman"/>
              </a:rPr>
              <a:t>bolt (Mechanical) stunning </a:t>
            </a:r>
            <a:r>
              <a:rPr lang="en-US" sz="2800" dirty="0">
                <a:solidFill>
                  <a:srgbClr val="000000"/>
                </a:solidFill>
                <a:latin typeface="Times New Roman"/>
              </a:rPr>
              <a:t/>
            </a:r>
            <a:br>
              <a:rPr lang="en-US" sz="2800" dirty="0">
                <a:solidFill>
                  <a:srgbClr val="000000"/>
                </a:solidFill>
                <a:latin typeface="Times New Roman"/>
              </a:rPr>
            </a:br>
            <a:endParaRPr lang="ar-IQ" sz="2800" dirty="0"/>
          </a:p>
        </p:txBody>
      </p:sp>
      <p:sp>
        <p:nvSpPr>
          <p:cNvPr id="3" name="عنصر نائب للمحتوى 2"/>
          <p:cNvSpPr>
            <a:spLocks noGrp="1"/>
          </p:cNvSpPr>
          <p:nvPr>
            <p:ph idx="1"/>
          </p:nvPr>
        </p:nvSpPr>
        <p:spPr/>
        <p:txBody>
          <a:bodyPr>
            <a:normAutofit/>
          </a:bodyPr>
          <a:lstStyle/>
          <a:p>
            <a:pPr marR="0" algn="just" rtl="0"/>
            <a:r>
              <a:rPr lang="en-US" sz="2400" dirty="0" smtClean="0">
                <a:solidFill>
                  <a:srgbClr val="000000"/>
                </a:solidFill>
                <a:latin typeface="Times New Roman"/>
              </a:rPr>
              <a:t>This </a:t>
            </a:r>
            <a:r>
              <a:rPr lang="en-US" sz="2400" dirty="0" smtClean="0">
                <a:solidFill>
                  <a:srgbClr val="000000"/>
                </a:solidFill>
                <a:latin typeface="Times New Roman"/>
              </a:rPr>
              <a:t>method , </a:t>
            </a:r>
            <a:r>
              <a:rPr lang="en-US" sz="2400" dirty="0">
                <a:solidFill>
                  <a:srgbClr val="000000"/>
                </a:solidFill>
                <a:latin typeface="Times New Roman"/>
              </a:rPr>
              <a:t>used correctly, can provide a satisfactory stun instantly meeting the main objective of stunning: </a:t>
            </a:r>
          </a:p>
          <a:p>
            <a:pPr marR="0" algn="just" rtl="0"/>
            <a:r>
              <a:rPr lang="en-US" sz="2400" dirty="0" smtClean="0">
                <a:solidFill>
                  <a:srgbClr val="000000"/>
                </a:solidFill>
                <a:latin typeface="Times New Roman"/>
              </a:rPr>
              <a:t>“to render the animal immediately unconscious”. To maintain welfare the “unconsciousness” must be maintained until death without any recovery. Therefore, captive bolt stunning must either be irreversible or possible recovery must be prevented. It is mainly used in cattle, less frequently in sheep. </a:t>
            </a:r>
          </a:p>
          <a:p>
            <a:pPr marR="0" algn="just" rtl="0"/>
            <a:endParaRPr lang="ar-IQ" sz="2400" dirty="0"/>
          </a:p>
        </p:txBody>
      </p:sp>
    </p:spTree>
    <p:extLst>
      <p:ext uri="{BB962C8B-B14F-4D97-AF65-F5344CB8AC3E}">
        <p14:creationId xmlns:p14="http://schemas.microsoft.com/office/powerpoint/2010/main" val="102016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solidFill>
                  <a:srgbClr val="000000"/>
                </a:solidFill>
                <a:latin typeface="Times New Roman"/>
              </a:rPr>
              <a:t>The following factors determine success of captive bolt stunning</a:t>
            </a:r>
            <a:endParaRPr lang="ar-IQ" dirty="0"/>
          </a:p>
        </p:txBody>
      </p:sp>
      <p:sp>
        <p:nvSpPr>
          <p:cNvPr id="3" name="عنصر نائب للمحتوى 2"/>
          <p:cNvSpPr>
            <a:spLocks noGrp="1"/>
          </p:cNvSpPr>
          <p:nvPr>
            <p:ph idx="1"/>
          </p:nvPr>
        </p:nvSpPr>
        <p:spPr/>
        <p:txBody>
          <a:bodyPr>
            <a:normAutofit/>
          </a:bodyPr>
          <a:lstStyle/>
          <a:p>
            <a:pPr marR="0" algn="just"/>
            <a:r>
              <a:rPr lang="en-US" dirty="0" smtClean="0">
                <a:solidFill>
                  <a:srgbClr val="000000"/>
                </a:solidFill>
                <a:latin typeface="Times New Roman"/>
              </a:rPr>
              <a:t>: </a:t>
            </a:r>
            <a:endParaRPr lang="en-US" dirty="0">
              <a:solidFill>
                <a:srgbClr val="000000"/>
              </a:solidFill>
              <a:latin typeface="Times New Roman"/>
            </a:endParaRPr>
          </a:p>
          <a:p>
            <a:pPr marL="0" marR="0" indent="0" algn="just" rtl="0">
              <a:buNone/>
            </a:pPr>
            <a:r>
              <a:rPr lang="en-US" dirty="0">
                <a:solidFill>
                  <a:srgbClr val="000000"/>
                </a:solidFill>
                <a:latin typeface="Times New Roman"/>
              </a:rPr>
              <a:t>• Provision of a suitable gun with the correct strength in optimum working order </a:t>
            </a:r>
          </a:p>
          <a:p>
            <a:pPr marL="0" marR="0" indent="0" algn="just" rtl="0">
              <a:buNone/>
            </a:pPr>
            <a:r>
              <a:rPr lang="en-US" dirty="0">
                <a:solidFill>
                  <a:srgbClr val="000000"/>
                </a:solidFill>
                <a:latin typeface="Times New Roman"/>
              </a:rPr>
              <a:t>• Hitting the right target area (variations between species) </a:t>
            </a:r>
          </a:p>
          <a:p>
            <a:pPr marL="0" marR="0" indent="0" algn="just" rtl="0">
              <a:buNone/>
            </a:pPr>
            <a:r>
              <a:rPr lang="en-US" dirty="0">
                <a:solidFill>
                  <a:srgbClr val="000000"/>
                </a:solidFill>
                <a:latin typeface="Times New Roman"/>
              </a:rPr>
              <a:t>• Bolt velocity (at least 50 m/second) and impact on head </a:t>
            </a:r>
          </a:p>
          <a:p>
            <a:pPr marL="0" marR="0" indent="0" algn="just" rtl="0">
              <a:buNone/>
            </a:pPr>
            <a:r>
              <a:rPr lang="en-US" dirty="0">
                <a:solidFill>
                  <a:srgbClr val="000000"/>
                </a:solidFill>
                <a:latin typeface="Times New Roman"/>
              </a:rPr>
              <a:t>• Tissue damage </a:t>
            </a:r>
          </a:p>
          <a:p>
            <a:pPr marL="0" marR="0" indent="0" algn="just" rtl="0">
              <a:buNone/>
            </a:pPr>
            <a:r>
              <a:rPr lang="en-US" dirty="0">
                <a:solidFill>
                  <a:srgbClr val="000000"/>
                </a:solidFill>
                <a:latin typeface="Times New Roman"/>
              </a:rPr>
              <a:t>• </a:t>
            </a:r>
            <a:r>
              <a:rPr lang="en-US" dirty="0" smtClean="0">
                <a:solidFill>
                  <a:srgbClr val="000000"/>
                </a:solidFill>
                <a:latin typeface="Times New Roman"/>
              </a:rPr>
              <a:t>Penetration</a:t>
            </a:r>
            <a:endParaRPr lang="ar-IQ" dirty="0">
              <a:solidFill>
                <a:srgbClr val="000000"/>
              </a:solidFill>
              <a:latin typeface="Times New Roman"/>
            </a:endParaRPr>
          </a:p>
          <a:p>
            <a:pPr marL="0" marR="0" indent="0" algn="just" rtl="0">
              <a:buNone/>
            </a:pPr>
            <a:r>
              <a:rPr lang="en-US" dirty="0">
                <a:solidFill>
                  <a:srgbClr val="000000"/>
                </a:solidFill>
                <a:latin typeface="Times New Roman"/>
              </a:rPr>
              <a:t>• Amount of energy (most important determinant) </a:t>
            </a:r>
          </a:p>
          <a:p>
            <a:pPr marL="0" marR="0" indent="0" algn="just" rtl="0">
              <a:buNone/>
            </a:pPr>
            <a:r>
              <a:rPr lang="en-US" dirty="0">
                <a:solidFill>
                  <a:srgbClr val="000000"/>
                </a:solidFill>
                <a:latin typeface="Times New Roman"/>
              </a:rPr>
              <a:t>• Gun type and condition, choice of cartridge/air pressure Carbon deposits built up inside the barrel must be brushed </a:t>
            </a:r>
            <a:r>
              <a:rPr lang="en-US" dirty="0" smtClean="0">
                <a:solidFill>
                  <a:srgbClr val="000000"/>
                </a:solidFill>
                <a:latin typeface="Times New Roman"/>
              </a:rPr>
              <a:t>out. </a:t>
            </a:r>
            <a:endParaRPr lang="en-US" dirty="0">
              <a:solidFill>
                <a:srgbClr val="000000"/>
              </a:solidFill>
              <a:latin typeface="Times New Roman"/>
            </a:endParaRPr>
          </a:p>
          <a:p>
            <a:pPr algn="l" rtl="0"/>
            <a:endParaRPr lang="ar-IQ" dirty="0"/>
          </a:p>
        </p:txBody>
      </p:sp>
    </p:spTree>
    <p:extLst>
      <p:ext uri="{BB962C8B-B14F-4D97-AF65-F5344CB8AC3E}">
        <p14:creationId xmlns:p14="http://schemas.microsoft.com/office/powerpoint/2010/main" val="42576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9432"/>
            <a:ext cx="8229600" cy="2059632"/>
          </a:xfrm>
        </p:spPr>
        <p:txBody>
          <a:bodyPr>
            <a:normAutofit fontScale="90000"/>
          </a:bodyPr>
          <a:lstStyle/>
          <a:p>
            <a:r>
              <a:rPr lang="ar-IQ" sz="4800" dirty="0">
                <a:solidFill>
                  <a:srgbClr val="000000"/>
                </a:solidFill>
                <a:latin typeface="Times New Roman"/>
              </a:rPr>
              <a:t/>
            </a:r>
            <a:br>
              <a:rPr lang="ar-IQ" sz="4800" dirty="0">
                <a:solidFill>
                  <a:srgbClr val="000000"/>
                </a:solidFill>
                <a:latin typeface="Times New Roman"/>
              </a:rPr>
            </a:br>
            <a:r>
              <a:rPr lang="en-US" sz="3100" b="1" dirty="0">
                <a:solidFill>
                  <a:srgbClr val="000000"/>
                </a:solidFill>
                <a:latin typeface="Times New Roman"/>
              </a:rPr>
              <a:t>Penetrating guns fire the bolt into the brain through the cortex, midbrain and brain stem </a:t>
            </a:r>
            <a:endParaRPr lang="ar-IQ" dirty="0"/>
          </a:p>
        </p:txBody>
      </p:sp>
      <p:sp>
        <p:nvSpPr>
          <p:cNvPr id="3" name="عنصر نائب للمحتوى 2"/>
          <p:cNvSpPr>
            <a:spLocks noGrp="1"/>
          </p:cNvSpPr>
          <p:nvPr>
            <p:ph idx="1"/>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280919"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39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332656"/>
            <a:ext cx="8229600" cy="1143000"/>
          </a:xfrm>
        </p:spPr>
        <p:txBody>
          <a:bodyPr>
            <a:normAutofit fontScale="90000"/>
          </a:bodyPr>
          <a:lstStyle/>
          <a:p>
            <a:r>
              <a:rPr lang="ar-IQ" sz="4800" dirty="0">
                <a:solidFill>
                  <a:srgbClr val="000000"/>
                </a:solidFill>
                <a:latin typeface="Times New Roman"/>
              </a:rPr>
              <a:t/>
            </a:r>
            <a:br>
              <a:rPr lang="ar-IQ" sz="4800" dirty="0">
                <a:solidFill>
                  <a:srgbClr val="000000"/>
                </a:solidFill>
                <a:latin typeface="Times New Roman"/>
              </a:rPr>
            </a:br>
            <a:r>
              <a:rPr lang="en-US" sz="3100" b="1" dirty="0">
                <a:solidFill>
                  <a:srgbClr val="000000"/>
                </a:solidFill>
                <a:latin typeface="Times New Roman"/>
              </a:rPr>
              <a:t>Non-penetrating guns deliver a blow on the skull damaging the cortex, midbrain and brain stem</a:t>
            </a:r>
            <a:r>
              <a:rPr lang="en-US" b="1" dirty="0">
                <a:solidFill>
                  <a:srgbClr val="000000"/>
                </a:solidFill>
                <a:latin typeface="Times New Roman"/>
              </a:rPr>
              <a:t> </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600200"/>
            <a:ext cx="532859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036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277</TotalTime>
  <Words>1164</Words>
  <Application>Microsoft Office PowerPoint</Application>
  <PresentationFormat>عرض على الشاشة (3:4)‏</PresentationFormat>
  <Paragraphs>70</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مدير تنفيذي</vt:lpstr>
      <vt:lpstr>Meat hygine- practical</vt:lpstr>
      <vt:lpstr>Slaughter methods</vt:lpstr>
      <vt:lpstr>عرض تقديمي في PowerPoint</vt:lpstr>
      <vt:lpstr>عرض تقديمي في PowerPoint</vt:lpstr>
      <vt:lpstr>عرض تقديمي في PowerPoint</vt:lpstr>
      <vt:lpstr>2.Captive bolt (Mechanical) stunning  </vt:lpstr>
      <vt:lpstr>The following factors determine success of captive bolt stunning</vt:lpstr>
      <vt:lpstr> Penetrating guns fire the bolt into the brain through the cortex, midbrain and brain stem </vt:lpstr>
      <vt:lpstr> Non-penetrating guns deliver a blow on the skull damaging the cortex, midbrain and brain stem </vt:lpstr>
      <vt:lpstr>3.Other stunning and slaughter methods </vt:lpstr>
      <vt:lpstr>Water jet and air pressure </vt:lpstr>
      <vt:lpstr>Other slaughter method</vt:lpstr>
      <vt:lpstr> 4.Halal slaughter  </vt:lpstr>
      <vt:lpstr>عرض تقديمي في PowerPoint</vt:lpstr>
      <vt:lpstr>عرض تقديمي في PowerPoint</vt:lpstr>
      <vt:lpstr>Effects of religious slaughter on quality    </vt:lpstr>
      <vt:lpstr>عرض تقديمي في PowerPoint</vt:lpstr>
      <vt:lpstr>عرض تقديمي في PowerPoint</vt:lpstr>
      <vt:lpstr>Blood loss and retention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Slaughter methods</dc:title>
  <dc:creator>Alkhaseeb</dc:creator>
  <cp:lastModifiedBy>Alkhaseeb</cp:lastModifiedBy>
  <cp:revision>24</cp:revision>
  <dcterms:created xsi:type="dcterms:W3CDTF">2020-11-25T18:26:38Z</dcterms:created>
  <dcterms:modified xsi:type="dcterms:W3CDTF">2020-12-20T17:17:39Z</dcterms:modified>
</cp:coreProperties>
</file>